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8" r:id="rId4"/>
    <p:sldId id="361" r:id="rId5"/>
    <p:sldId id="377" r:id="rId6"/>
    <p:sldId id="266" r:id="rId7"/>
    <p:sldId id="405" r:id="rId9"/>
    <p:sldId id="349" r:id="rId10"/>
    <p:sldId id="350" r:id="rId11"/>
    <p:sldId id="297" r:id="rId12"/>
    <p:sldId id="396" r:id="rId13"/>
    <p:sldId id="406" r:id="rId14"/>
    <p:sldId id="304" r:id="rId15"/>
    <p:sldId id="261" r:id="rId16"/>
    <p:sldId id="332" r:id="rId17"/>
    <p:sldId id="393" r:id="rId18"/>
    <p:sldId id="305" r:id="rId19"/>
    <p:sldId id="394" r:id="rId20"/>
    <p:sldId id="395" r:id="rId21"/>
  </p:sldIdLst>
  <p:sldSz cx="9144000" cy="6858000" type="screen4x3"/>
  <p:notesSz cx="6858000" cy="9144000"/>
  <p:custDataLst>
    <p:tags r:id="rId25"/>
  </p:custDataLst>
  <p:kinsoku lang="zh-CN" invalStChars="!),.:;?]}、。—ˇ¨〃々～‖…’”〕〉》」』〗】∶！/＂＇），．：；？］｀｜｝·" invalEndChars="([{‘“〔〈《「『〖【（［｛．·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9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2" descr="C:\Documents and Settings\Administrator\桌面\2013\中国风 2013 新年 年会\图底.jpg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6350" y="-25400"/>
            <a:ext cx="9144000" cy="689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2" descr="C:\Documents and Settings\Administrator\桌面\2013\中国风 2013 新年 年会\图底.jpg"/>
          <p:cNvPicPr>
            <a:picLocks noChangeAspect="1" noChangeArrowheads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6350" y="-25400"/>
            <a:ext cx="9144000" cy="689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052195"/>
          </a:xfrm>
        </p:spPr>
        <p:txBody>
          <a:bodyPr/>
          <a:lstStyle>
            <a:lvl1pPr>
              <a:defRPr sz="4400" u="none" strike="noStrike" kern="1200" cap="none" spc="500" normalizeH="0">
                <a:solidFill>
                  <a:schemeClr val="tx2"/>
                </a:solidFill>
                <a:uFillTx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anose="05000000000000000000" charset="0"/>
              <a:buChar char="l"/>
              <a:defRPr/>
            </a:lvl1pPr>
            <a:lvl2pPr>
              <a:buFont typeface="Wingdings" panose="05000000000000000000" charset="0"/>
              <a:buChar char="l"/>
              <a:defRPr/>
            </a:lvl2pPr>
            <a:lvl3pPr>
              <a:buFont typeface="Wingdings" panose="05000000000000000000" charset="0"/>
              <a:buChar char="l"/>
              <a:defRPr/>
            </a:lvl3pPr>
            <a:lvl4pPr>
              <a:buFont typeface="Wingdings" panose="05000000000000000000" charset="0"/>
              <a:buChar char="l"/>
              <a:defRPr/>
            </a:lvl4pPr>
            <a:lvl5pPr>
              <a:buFont typeface="Wingdings" panose="05000000000000000000" charset="0"/>
              <a:buChar char="l"/>
              <a:defRPr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DDD0ADA5-1513-4127-B1F4-3F09D767A1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BC6374FD-8907-4EB4-BD7C-D65A9B2F6AC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blinds dir="vert"/>
  </p:transition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>
          <a:xfrm>
            <a:off x="1925955" y="1911985"/>
            <a:ext cx="5292090" cy="1176020"/>
          </a:xfrm>
        </p:spPr>
        <p:txBody>
          <a:bodyPr vert="horz">
            <a:norm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6000" b="1" smtClean="0"/>
              <a:t>书戴嵩画牛</a:t>
            </a:r>
            <a:endParaRPr lang="zh-CN" altLang="en-US" sz="6000" b="1" smtClean="0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74770" y="3214370"/>
            <a:ext cx="1394460" cy="1752600"/>
          </a:xfrm>
        </p:spPr>
        <p:txBody>
          <a:bodyPr>
            <a:normAutofit/>
          </a:bodyPr>
          <a:lstStyle/>
          <a:p>
            <a:pPr algn="dist"/>
            <a:r>
              <a:rPr lang="zh-CN" altLang="en-US" sz="4400" b="1" smtClean="0"/>
              <a:t>苏轼</a:t>
            </a:r>
            <a:endParaRPr lang="zh-CN" altLang="en-US" sz="4400" b="1"/>
          </a:p>
        </p:txBody>
      </p:sp>
      <p:sp>
        <p:nvSpPr>
          <p:cNvPr id="2" name="标题 5"/>
          <p:cNvSpPr>
            <a:spLocks noGrp="1"/>
          </p:cNvSpPr>
          <p:nvPr/>
        </p:nvSpPr>
        <p:spPr>
          <a:xfrm>
            <a:off x="5269230" y="5539740"/>
            <a:ext cx="3747135" cy="1176020"/>
          </a:xfrm>
          <a:prstGeom prst="rect">
            <a:avLst/>
          </a:prstGeom>
        </p:spPr>
        <p:txBody>
          <a:bodyPr vert="horz" rtlCol="0" anchor="b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algn="dist">
              <a:lnSpc>
                <a:spcPct val="100000"/>
              </a:lnSpc>
            </a:pPr>
            <a:r>
              <a:rPr lang="zh-CN" altLang="en-US" sz="2400" b="1" smtClean="0"/>
              <a:t>峨眉七中 杜秀君</a:t>
            </a:r>
            <a:endParaRPr lang="zh-CN" altLang="en-US" sz="2400" b="1" smtClean="0"/>
          </a:p>
        </p:txBody>
      </p:sp>
    </p:spTree>
    <p:custDataLst>
      <p:tags r:id="rId1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36830" y="27305"/>
            <a:ext cx="2649220" cy="641350"/>
            <a:chOff x="-58" y="43"/>
            <a:chExt cx="4172" cy="1010"/>
          </a:xfrm>
        </p:grpSpPr>
        <p:pic>
          <p:nvPicPr>
            <p:cNvPr id="5" name="图片 4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08" y="173"/>
              <a:ext cx="16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译文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" name="内容占位符 2"/>
          <p:cNvSpPr>
            <a:spLocks noGrp="1"/>
          </p:cNvSpPr>
          <p:nvPr/>
        </p:nvSpPr>
        <p:spPr>
          <a:xfrm>
            <a:off x="211773" y="3221990"/>
            <a:ext cx="8618220" cy="3702685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863600" algn="just" fontAlgn="auto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sz="3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有一天，他</a:t>
            </a:r>
            <a:r>
              <a:rPr lang="zh-CN" sz="3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将</a:t>
            </a:r>
            <a:r>
              <a:rPr sz="3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书画</a:t>
            </a:r>
            <a:r>
              <a:rPr sz="3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摊开晒太阳，有个牧童看见了戴嵩画的牛，拍手大笑着说：“这张画画的是斗牛啊！斗牛的力气用在角上，尾巴紧紧地夹在两腿中间，现在这幅画上的牛却是翘着尾巴在斗，错了！”杜处士笑笑，觉得他说得很有道理。古人有句话说：“耕种的事应该去问农民，织布的事应该去问女佣。”这个道理是不会改变的。</a:t>
            </a:r>
            <a:endParaRPr sz="34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32410" y="396875"/>
            <a:ext cx="8576945" cy="2936875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965200" algn="just" fontAlgn="auto">
              <a:spcBef>
                <a:spcPct val="0"/>
              </a:spcBef>
              <a:buNone/>
            </a:pPr>
            <a:r>
              <a:rPr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一日曝书画，有一牧童见之，拊掌大笑，曰：“此画斗牛也。牛斗，力在角，尾搐入两股间，今乃掉尾而斗，谬矣。”处士笑而然之。古语有云：“耕当问奴，织当问婢。”不可改也。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205" y="1221105"/>
            <a:ext cx="1804670" cy="3761105"/>
            <a:chOff x="1183" y="1923"/>
            <a:chExt cx="2842" cy="5923"/>
          </a:xfrm>
        </p:grpSpPr>
        <p:sp>
          <p:nvSpPr>
            <p:cNvPr id="6" name="文本框 5"/>
            <p:cNvSpPr txBox="1"/>
            <p:nvPr/>
          </p:nvSpPr>
          <p:spPr>
            <a:xfrm>
              <a:off x="1183" y="1923"/>
              <a:ext cx="2842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/>
              <a:r>
                <a:rPr lang="zh-CN" altLang="en-US" sz="4000" b="1"/>
                <a:t>杜处士</a:t>
              </a:r>
              <a:endParaRPr lang="zh-CN" altLang="en-US" sz="4000" b="1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88" y="6733"/>
              <a:ext cx="2031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/>
              <a:r>
                <a:rPr lang="zh-CN" altLang="en-US" sz="4000" b="1"/>
                <a:t>牧童</a:t>
              </a:r>
              <a:endParaRPr lang="zh-CN" altLang="en-US" sz="4000" b="1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04160" y="781050"/>
            <a:ext cx="5652135" cy="1541780"/>
            <a:chOff x="5183" y="814"/>
            <a:chExt cx="8901" cy="2428"/>
          </a:xfrm>
        </p:grpSpPr>
        <p:sp>
          <p:nvSpPr>
            <p:cNvPr id="9" name="文本框 8"/>
            <p:cNvSpPr txBox="1"/>
            <p:nvPr/>
          </p:nvSpPr>
          <p:spPr>
            <a:xfrm>
              <a:off x="5183" y="814"/>
              <a:ext cx="7150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571500" indent="-571500" algn="l">
                <a:buFont typeface="Wingdings" panose="05000000000000000000" charset="0"/>
                <a:buChar char="Ø"/>
              </a:pP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喜爱书画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83" y="2129"/>
              <a:ext cx="8901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571500" indent="-571500" algn="l">
                <a:buFont typeface="Wingdings" panose="05000000000000000000" charset="0"/>
                <a:buChar char="Ø"/>
              </a:pP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乐于接受别人意见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04795" y="3568700"/>
            <a:ext cx="5651500" cy="2120265"/>
            <a:chOff x="5183" y="5990"/>
            <a:chExt cx="8900" cy="3339"/>
          </a:xfrm>
        </p:grpSpPr>
        <p:sp>
          <p:nvSpPr>
            <p:cNvPr id="11" name="文本框 10"/>
            <p:cNvSpPr txBox="1"/>
            <p:nvPr/>
          </p:nvSpPr>
          <p:spPr>
            <a:xfrm>
              <a:off x="5183" y="7103"/>
              <a:ext cx="8900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571500" indent="-571500" algn="l">
                <a:buFont typeface="Wingdings" panose="05000000000000000000" charset="0"/>
                <a:buChar char="Ø"/>
              </a:pP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聪明自信 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  <a:sym typeface="+mn-ea"/>
                </a:rPr>
                <a:t>天真可爱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83" y="5990"/>
              <a:ext cx="5336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571500" indent="-571500" algn="l">
                <a:buFont typeface="Wingdings" panose="05000000000000000000" charset="0"/>
                <a:buChar char="Ø"/>
              </a:pP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善于观察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183" y="8216"/>
              <a:ext cx="8550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571500" indent="-571500" algn="l">
                <a:buFont typeface="Wingdings" panose="05000000000000000000" charset="0"/>
                <a:buChar char="Ø"/>
              </a:pP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敢于向权威挑战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" y="172974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530" y="777240"/>
            <a:ext cx="8001635" cy="105219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>
                <a:sym typeface="+mn-ea"/>
              </a:rPr>
              <a:t>我能发挥想象，生动地讲故事！</a:t>
            </a:r>
            <a:endParaRPr lang="zh-CN" altLang="en-US"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0" y="169775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36830" y="27305"/>
            <a:ext cx="2649855" cy="641350"/>
            <a:chOff x="-58" y="43"/>
            <a:chExt cx="4173" cy="1010"/>
          </a:xfrm>
        </p:grpSpPr>
        <p:pic>
          <p:nvPicPr>
            <p:cNvPr id="5" name="图片 4" descr="图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08" y="173"/>
              <a:ext cx="198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讲故事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1" name="图片 10" descr="ewds"/>
          <p:cNvPicPr>
            <a:picLocks noChangeAspect="1"/>
          </p:cNvPicPr>
          <p:nvPr/>
        </p:nvPicPr>
        <p:blipFill>
          <a:blip r:embed="rId3"/>
          <a:srcRect t="9025"/>
          <a:stretch>
            <a:fillRect/>
          </a:stretch>
        </p:blipFill>
        <p:spPr>
          <a:xfrm>
            <a:off x="1332230" y="2099945"/>
            <a:ext cx="6760845" cy="5012055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1281430" y="754380"/>
            <a:ext cx="5708015" cy="1052195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>
                <a:ln>
                  <a:solidFill>
                    <a:schemeClr val="bg2">
                      <a:lumMod val="50000"/>
                      <a:alpha val="47000"/>
                    </a:schemeClr>
                  </a:solidFill>
                </a:ln>
                <a:solidFill>
                  <a:srgbClr val="FF0000"/>
                </a:solidFill>
              </a:rPr>
              <a:t>这篇课文</a:t>
            </a:r>
            <a:endParaRPr lang="zh-CN" altLang="en-US" sz="4000" b="1">
              <a:ln>
                <a:solidFill>
                  <a:schemeClr val="bg2">
                    <a:lumMod val="50000"/>
                    <a:alpha val="47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标题 10"/>
          <p:cNvSpPr>
            <a:spLocks noGrp="1"/>
          </p:cNvSpPr>
          <p:nvPr/>
        </p:nvSpPr>
        <p:spPr>
          <a:xfrm>
            <a:off x="1281430" y="1895475"/>
            <a:ext cx="5693410" cy="1052195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u="none" strike="noStrike" kern="1200" cap="none" spc="500" normalizeH="0">
                <a:solidFill>
                  <a:schemeClr val="tx2"/>
                </a:solidFill>
                <a:uFillTx/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6600" b="1">
                <a:ln>
                  <a:solidFill>
                    <a:schemeClr val="bg2">
                      <a:lumMod val="50000"/>
                      <a:alpha val="47000"/>
                    </a:schemeClr>
                  </a:solidFill>
                </a:ln>
                <a:solidFill>
                  <a:srgbClr val="FF0000"/>
                </a:solidFill>
              </a:rPr>
              <a:t>给了你</a:t>
            </a:r>
            <a:endParaRPr lang="zh-CN" altLang="en-US" sz="6600" b="1">
              <a:ln>
                <a:solidFill>
                  <a:schemeClr val="bg2">
                    <a:lumMod val="50000"/>
                    <a:alpha val="47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标题 10"/>
          <p:cNvSpPr>
            <a:spLocks noGrp="1"/>
          </p:cNvSpPr>
          <p:nvPr/>
        </p:nvSpPr>
        <p:spPr>
          <a:xfrm>
            <a:off x="1281430" y="4823460"/>
            <a:ext cx="6845935" cy="1052195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u="none" strike="noStrike" kern="1200" cap="none" spc="500" normalizeH="0">
                <a:solidFill>
                  <a:schemeClr val="tx2"/>
                </a:solidFill>
                <a:uFillTx/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11500" b="1">
                <a:ln>
                  <a:solidFill>
                    <a:schemeClr val="bg2">
                      <a:lumMod val="50000"/>
                      <a:alpha val="47000"/>
                    </a:schemeClr>
                  </a:solidFill>
                </a:ln>
                <a:solidFill>
                  <a:srgbClr val="FF0000"/>
                </a:solidFill>
              </a:rPr>
              <a:t>启示？</a:t>
            </a:r>
            <a:endParaRPr lang="zh-CN" altLang="en-US" sz="11500" b="1">
              <a:ln>
                <a:solidFill>
                  <a:schemeClr val="bg2">
                    <a:lumMod val="50000"/>
                    <a:alpha val="47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标题 10"/>
          <p:cNvSpPr>
            <a:spLocks noGrp="1"/>
          </p:cNvSpPr>
          <p:nvPr/>
        </p:nvSpPr>
        <p:spPr>
          <a:xfrm>
            <a:off x="1281430" y="3251835"/>
            <a:ext cx="6013450" cy="1052195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u="none" strike="noStrike" kern="1200" cap="none" spc="500" normalizeH="0">
                <a:solidFill>
                  <a:schemeClr val="tx2"/>
                </a:solidFill>
                <a:uFillTx/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pPr algn="l"/>
            <a:r>
              <a:rPr lang="zh-CN" altLang="en-US" sz="7200" b="1">
                <a:ln>
                  <a:solidFill>
                    <a:schemeClr val="bg2">
                      <a:lumMod val="50000"/>
                      <a:alpha val="47000"/>
                    </a:schemeClr>
                  </a:solidFill>
                </a:ln>
                <a:solidFill>
                  <a:srgbClr val="FF0000"/>
                </a:solidFill>
              </a:rPr>
              <a:t>什么样的</a:t>
            </a:r>
            <a:endParaRPr lang="zh-CN" altLang="en-US" sz="7200" b="1">
              <a:ln>
                <a:solidFill>
                  <a:schemeClr val="bg2">
                    <a:lumMod val="50000"/>
                    <a:alpha val="47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4330" y="754380"/>
            <a:ext cx="3453130" cy="537591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36830" y="27305"/>
            <a:ext cx="2649220" cy="641350"/>
            <a:chOff x="-58" y="43"/>
            <a:chExt cx="4172" cy="1010"/>
          </a:xfrm>
        </p:grpSpPr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08" y="173"/>
              <a:ext cx="16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思考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24000" contrast="-12000"/>
          </a:blip>
          <a:stretch>
            <a:fillRect/>
          </a:stretch>
        </p:blipFill>
        <p:spPr>
          <a:xfrm>
            <a:off x="7117715" y="3791585"/>
            <a:ext cx="2005330" cy="312293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36830" y="27305"/>
            <a:ext cx="2649855" cy="641350"/>
            <a:chOff x="-58" y="43"/>
            <a:chExt cx="4173" cy="1010"/>
          </a:xfrm>
        </p:grpSpPr>
        <p:pic>
          <p:nvPicPr>
            <p:cNvPr id="9" name="图片 8" descr="图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08" y="173"/>
              <a:ext cx="16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启示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68325" y="1351915"/>
            <a:ext cx="828484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742950" indent="-742950"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乐于接受别人的意见。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742950" indent="-742950"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不能迷信权威。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742950" indent="-742950" algn="l">
              <a:lnSpc>
                <a:spcPct val="150000"/>
              </a:lnSpc>
              <a:buFont typeface="+mj-lt"/>
              <a:buAutoNum type="arabicPeriod"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仔细观察，多向有实践经验的人虚心请教。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77495" y="1097915"/>
            <a:ext cx="8668385" cy="4076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101600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lt"/>
              <a:buNone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东坡为钱塘守时，民有诉扇肆①负债二万者，逮至则曰：“天久雨②且寒，有扇莫售，非不肯偿也。”公令以③扇二十来，就判字笔④随意作行、草⑤及枯木、竹石以付之。才出门，人竟以千钱取一扇，所持立尽。遂悉⑥偿所负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0" y="107672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36830" y="27305"/>
            <a:ext cx="2649855" cy="641350"/>
            <a:chOff x="-58" y="43"/>
            <a:chExt cx="4173" cy="1010"/>
          </a:xfrm>
        </p:grpSpPr>
        <p:pic>
          <p:nvPicPr>
            <p:cNvPr id="5" name="图片 4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08" y="173"/>
              <a:ext cx="16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拓展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" name="标题 1"/>
          <p:cNvSpPr>
            <a:spLocks noGrp="1"/>
          </p:cNvSpPr>
          <p:nvPr/>
        </p:nvSpPr>
        <p:spPr>
          <a:xfrm>
            <a:off x="457835" y="381635"/>
            <a:ext cx="8229600" cy="720090"/>
          </a:xfrm>
          <a:prstGeom prst="rect">
            <a:avLst/>
          </a:prstGeom>
        </p:spPr>
        <p:txBody>
          <a:bodyPr vert="horz" rtlCol="0" anchor="ctr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u="none" strike="noStrike" kern="1200" cap="none" spc="500" normalizeH="0">
                <a:solidFill>
                  <a:schemeClr val="tx2"/>
                </a:solidFill>
                <a:uFillTx/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zh-CN" altLang="en-US" sz="4000">
                <a:sym typeface="+mn-ea"/>
              </a:rPr>
              <a:t>东坡逸事</a:t>
            </a:r>
            <a:endParaRPr lang="zh-CN" altLang="en-US" sz="400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495" y="5144135"/>
            <a:ext cx="884618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lt"/>
              <a:buNone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肆：商店。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(y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ù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：下雨，名作动用。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③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以：把。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+mj-lt"/>
              <a:buNone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④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判字笔：判案所用的毛笔。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⑤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行、草：行书、草书。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悉：全部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4200" y="5150251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>
    <p:blinds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02260" y="269875"/>
            <a:ext cx="8660130" cy="6249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742950" indent="-742950"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背诵课文。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742950" indent="-742950"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把这个故事讲给家人听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,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请他们给你提出意见，再把这个故事生动地写下来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抓住人物的动作、神态、语言、心理等，展开合理的想象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742950" indent="-742950"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4400" b="1">
                <a:latin typeface="楷体" panose="02010609060101010101" charset="-122"/>
                <a:ea typeface="楷体" panose="02010609060101010101" charset="-122"/>
                <a:sym typeface="+mn-ea"/>
              </a:rPr>
              <a:t>完成文言文阅读题单。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3600" y="-44450"/>
            <a:ext cx="4540885" cy="1099185"/>
            <a:chOff x="-3149" y="-70"/>
            <a:chExt cx="7151" cy="1731"/>
          </a:xfrm>
        </p:grpSpPr>
        <p:pic>
          <p:nvPicPr>
            <p:cNvPr id="5" name="图片 4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-3149" y="-70"/>
              <a:ext cx="7151" cy="1731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-416" y="156"/>
              <a:ext cx="379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000" b="1">
                  <a:solidFill>
                    <a:schemeClr val="bg1"/>
                  </a:solidFill>
                  <a:latin typeface="+mn-ea"/>
                </a:rPr>
                <a:t>课后作业</a:t>
              </a:r>
              <a:endParaRPr lang="zh-CN" altLang="en-US" sz="4000" b="1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67995" y="612775"/>
            <a:ext cx="8407400" cy="2416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40000"/>
              </a:lnSpc>
              <a:buFont typeface="+mj-lt"/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1、解释文中标红色的词语。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>
              <a:lnSpc>
                <a:spcPct val="140000"/>
              </a:lnSpc>
              <a:buFont typeface="+mj-lt"/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  （1）东坡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钱塘守时 （    ）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>
              <a:lnSpc>
                <a:spcPct val="140000"/>
              </a:lnSpc>
              <a:buFont typeface="+mj-lt"/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  （2）遂悉偿所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负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（   ）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995" y="3029585"/>
            <a:ext cx="854710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40000"/>
              </a:lnSpc>
              <a:buFont typeface="+mj-lt"/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2、用现代汉语解释下面句子。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>
              <a:lnSpc>
                <a:spcPct val="140000"/>
              </a:lnSpc>
              <a:buFont typeface="+mj-lt"/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   天久雨且寒，有扇莫售，非不肯偿也。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36830" y="27305"/>
            <a:ext cx="2649855" cy="641350"/>
            <a:chOff x="-58" y="43"/>
            <a:chExt cx="4173" cy="1010"/>
          </a:xfrm>
        </p:grpSpPr>
        <p:pic>
          <p:nvPicPr>
            <p:cNvPr id="8" name="图片 7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08" y="173"/>
              <a:ext cx="16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拓展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938520" y="1570355"/>
            <a:ext cx="18141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00000"/>
              </a:lnSpc>
              <a:buFont typeface="+mj-lt"/>
              <a:buNone/>
            </a:pPr>
            <a:r>
              <a:rPr lang="zh-CN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担任</a:t>
            </a:r>
            <a:endParaRPr lang="zh-CN" altLang="en-US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19370" y="2312670"/>
            <a:ext cx="18141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00000"/>
              </a:lnSpc>
              <a:buFont typeface="+mj-lt"/>
              <a:buNone/>
            </a:pPr>
            <a:r>
              <a:rPr lang="zh-CN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欠</a:t>
            </a:r>
            <a:endParaRPr lang="zh-CN" altLang="en-US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7995" y="4610100"/>
            <a:ext cx="8547100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algn="l" fontAlgn="auto">
              <a:lnSpc>
                <a:spcPct val="140000"/>
              </a:lnSpc>
              <a:buFont typeface="+mj-lt"/>
              <a:buNone/>
            </a:pPr>
            <a:r>
              <a:rPr lang="en-US" altLang="zh-CN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长时间下雨并且天气一直寒冷，扇子卖不出，不是不肯偿还债务</a:t>
            </a:r>
            <a:r>
              <a:rPr lang="zh-CN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7995" y="1011555"/>
            <a:ext cx="869759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40000"/>
              </a:lnSpc>
              <a:buFont typeface="+mj-lt"/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3、“就判字笔随意作行、草”中的“随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0" algn="l">
              <a:lnSpc>
                <a:spcPct val="140000"/>
              </a:lnSpc>
              <a:buFont typeface="+mj-lt"/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   意”一词有什么作用？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995" y="4088130"/>
            <a:ext cx="8547100" cy="8661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40000"/>
              </a:lnSpc>
              <a:buFont typeface="+mj-lt"/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4、读了这则故事，你有什么启发？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36830" y="27305"/>
            <a:ext cx="2649855" cy="641350"/>
            <a:chOff x="-58" y="43"/>
            <a:chExt cx="4173" cy="1010"/>
          </a:xfrm>
        </p:grpSpPr>
        <p:pic>
          <p:nvPicPr>
            <p:cNvPr id="8" name="图片 7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08" y="173"/>
              <a:ext cx="16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拓展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7995" y="2534285"/>
            <a:ext cx="869759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algn="l" fontAlgn="auto">
              <a:lnSpc>
                <a:spcPct val="140000"/>
              </a:lnSpc>
              <a:buFont typeface="+mj-lt"/>
              <a:buNone/>
            </a:pPr>
            <a:r>
              <a:rPr lang="zh-CN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表现了苏东坡书法水平高超，为人潇洒倜傥。</a:t>
            </a:r>
            <a:endParaRPr lang="zh-CN" altLang="en-US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995" y="4804410"/>
            <a:ext cx="869759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algn="l" fontAlgn="auto">
              <a:lnSpc>
                <a:spcPct val="140000"/>
              </a:lnSpc>
              <a:buFont typeface="+mj-lt"/>
              <a:buNone/>
            </a:pPr>
            <a:r>
              <a:rPr lang="zh-CN" altLang="en-US" sz="36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尽可能发挥自己的特长，运用自己的能力去帮助有困难的人。</a:t>
            </a:r>
            <a:endParaRPr lang="zh-CN" altLang="en-US" sz="36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252200" y="114427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26840" y="1626235"/>
            <a:ext cx="4978400" cy="4284980"/>
          </a:xfrm>
        </p:spPr>
        <p:txBody>
          <a:bodyPr>
            <a:noAutofit/>
          </a:bodyPr>
          <a:lstStyle/>
          <a:p>
            <a:pPr marL="0" indent="1016000" algn="just" fontAlgn="auto">
              <a:spcBef>
                <a:spcPct val="0"/>
              </a:spcBef>
              <a:buNone/>
            </a:pP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字子瞻，号东坡居士，世称“苏东坡”，唐宋八大家之一，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是中国文学艺术史上罕见的全才</a:t>
            </a:r>
            <a:r>
              <a:rPr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711200" algn="just" fontAlgn="auto">
              <a:spcBef>
                <a:spcPct val="0"/>
              </a:spcBef>
              <a:buNone/>
            </a:pPr>
            <a:endParaRPr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 descr="u=3424658123,4047384780&amp;fm=11&amp;gp=0.jpg"/>
          <p:cNvPicPr>
            <a:picLocks noChangeAspect="1"/>
          </p:cNvPicPr>
          <p:nvPr/>
        </p:nvPicPr>
        <p:blipFill>
          <a:blip r:embed="rId1"/>
          <a:srcRect l="8273" r="5721"/>
          <a:stretch>
            <a:fillRect/>
          </a:stretch>
        </p:blipFill>
        <p:spPr>
          <a:xfrm>
            <a:off x="208280" y="782320"/>
            <a:ext cx="3695700" cy="5036185"/>
          </a:xfrm>
          <a:prstGeom prst="rect">
            <a:avLst/>
          </a:prstGeom>
          <a:ln w="44450" cmpd="thickThin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4604385" y="642620"/>
            <a:ext cx="3536950" cy="603885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spcBef>
                <a:spcPct val="0"/>
              </a:spcBef>
              <a:buNone/>
            </a:pPr>
            <a:r>
              <a:rPr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（1037-1101）</a:t>
            </a:r>
            <a:endParaRPr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>
            <a:spLocks noGrp="1"/>
          </p:cNvSpPr>
          <p:nvPr/>
        </p:nvSpPr>
        <p:spPr>
          <a:xfrm>
            <a:off x="4782185" y="5289850"/>
            <a:ext cx="4418330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织当问</a:t>
            </a: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婢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)</a:t>
            </a:r>
            <a:endParaRPr lang="zh-CN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0" name="内容占位符 2"/>
          <p:cNvSpPr>
            <a:spLocks noGrp="1"/>
          </p:cNvSpPr>
          <p:nvPr/>
        </p:nvSpPr>
        <p:spPr>
          <a:xfrm>
            <a:off x="535940" y="2243755"/>
            <a:ext cx="6306820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锦</a:t>
            </a:r>
            <a:r>
              <a:rPr lang="zh-CN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囊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)</a:t>
            </a:r>
            <a:r>
              <a:rPr lang="zh-CN"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玉</a:t>
            </a:r>
            <a:r>
              <a:rPr lang="zh-CN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轴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)</a:t>
            </a:r>
            <a:endParaRPr lang="zh-CN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内容占位符 2"/>
          <p:cNvSpPr>
            <a:spLocks noGrp="1"/>
          </p:cNvSpPr>
          <p:nvPr/>
        </p:nvSpPr>
        <p:spPr>
          <a:xfrm>
            <a:off x="4782185" y="1228090"/>
            <a:ext cx="4258310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蜀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)</a:t>
            </a: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</a:t>
            </a:r>
            <a:endParaRPr lang="zh-CN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88660" y="1228090"/>
            <a:ext cx="1372870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shǔ</a:t>
            </a:r>
            <a:endParaRPr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2185" y="2243755"/>
            <a:ext cx="1692910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zhóu</a:t>
            </a:r>
            <a:endParaRPr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55800" y="2243755"/>
            <a:ext cx="1568450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náng</a:t>
            </a:r>
            <a:endParaRPr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36830" y="27305"/>
            <a:ext cx="2649855" cy="641350"/>
            <a:chOff x="-58" y="43"/>
            <a:chExt cx="4173" cy="1010"/>
          </a:xfrm>
        </p:grpSpPr>
        <p:pic>
          <p:nvPicPr>
            <p:cNvPr id="14" name="图片 13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96" y="140"/>
              <a:ext cx="239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我会读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1" name="内容占位符 2"/>
          <p:cNvSpPr>
            <a:spLocks noGrp="1"/>
          </p:cNvSpPr>
          <p:nvPr/>
        </p:nvSpPr>
        <p:spPr>
          <a:xfrm>
            <a:off x="535940" y="3259120"/>
            <a:ext cx="4633595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拊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)</a:t>
            </a: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掌大笑</a:t>
            </a:r>
            <a:endParaRPr lang="zh-CN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535940" y="1228090"/>
            <a:ext cx="5114290" cy="6480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戴</a:t>
            </a: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嵩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    )</a:t>
            </a:r>
            <a:endParaRPr 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535940" y="4274485"/>
            <a:ext cx="3739515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搐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)</a:t>
            </a: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入</a:t>
            </a:r>
            <a:endParaRPr lang="zh-CN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4782185" y="4274485"/>
            <a:ext cx="3975735" cy="6480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谬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)</a:t>
            </a: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矣</a:t>
            </a:r>
            <a:endParaRPr lang="zh-CN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内容占位符 2"/>
          <p:cNvSpPr>
            <a:spLocks noGrp="1"/>
          </p:cNvSpPr>
          <p:nvPr/>
        </p:nvSpPr>
        <p:spPr>
          <a:xfrm>
            <a:off x="535940" y="5289850"/>
            <a:ext cx="4431665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耕当问</a:t>
            </a: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奴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)</a:t>
            </a:r>
            <a:endParaRPr lang="zh-CN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05330" y="1228090"/>
            <a:ext cx="1803400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sō</a:t>
            </a:r>
            <a:r>
              <a:rPr lang="en-US"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ng</a:t>
            </a:r>
            <a:endParaRPr lang="en-US"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66545" y="3259120"/>
            <a:ext cx="1415415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fǔ</a:t>
            </a:r>
            <a:endParaRPr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51940" y="4274485"/>
            <a:ext cx="1706880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chù</a:t>
            </a:r>
            <a:endParaRPr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88660" y="4274485"/>
            <a:ext cx="1692910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miù</a:t>
            </a:r>
            <a:endParaRPr lang="en-US"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32785" y="5289550"/>
            <a:ext cx="1401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nú</a:t>
            </a:r>
            <a:endParaRPr lang="en-US"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34910" y="5289550"/>
            <a:ext cx="122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bì</a:t>
            </a:r>
            <a:endParaRPr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36830" y="27305"/>
            <a:ext cx="2649855" cy="641350"/>
            <a:chOff x="-58" y="43"/>
            <a:chExt cx="4173" cy="1010"/>
          </a:xfrm>
        </p:grpSpPr>
        <p:pic>
          <p:nvPicPr>
            <p:cNvPr id="14" name="图片 13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96" y="140"/>
              <a:ext cx="239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我会读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7" name="内容占位符 2"/>
          <p:cNvSpPr>
            <a:spLocks noGrp="1"/>
          </p:cNvSpPr>
          <p:nvPr/>
        </p:nvSpPr>
        <p:spPr>
          <a:xfrm>
            <a:off x="1014730" y="1040130"/>
            <a:ext cx="3960495" cy="6480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杜</a:t>
            </a: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处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)</a:t>
            </a: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士</a:t>
            </a:r>
            <a:endParaRPr lang="zh-CN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内容占位符 2"/>
          <p:cNvSpPr>
            <a:spLocks noGrp="1"/>
          </p:cNvSpPr>
          <p:nvPr/>
        </p:nvSpPr>
        <p:spPr>
          <a:xfrm>
            <a:off x="1014730" y="2281855"/>
            <a:ext cx="3688080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好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)</a:t>
            </a: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书画</a:t>
            </a:r>
            <a:endParaRPr lang="zh-CN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内容占位符 2"/>
          <p:cNvSpPr>
            <a:spLocks noGrp="1"/>
          </p:cNvSpPr>
          <p:nvPr/>
        </p:nvSpPr>
        <p:spPr>
          <a:xfrm>
            <a:off x="1014730" y="3523280"/>
            <a:ext cx="4688840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所宝以百</a:t>
            </a: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 )</a:t>
            </a:r>
            <a:endParaRPr lang="zh-CN"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1014730" y="4764705"/>
            <a:ext cx="3776980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曝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)</a:t>
            </a: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书画</a:t>
            </a:r>
            <a:endParaRPr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4921885" y="1040130"/>
            <a:ext cx="3776980" cy="6480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斗</a:t>
            </a:r>
            <a:r>
              <a:rPr 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   )</a:t>
            </a:r>
            <a:r>
              <a:rPr sz="4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牛</a:t>
            </a:r>
            <a:endParaRPr sz="4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3155" y="1040130"/>
            <a:ext cx="1415415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chǔ</a:t>
            </a:r>
            <a:endParaRPr lang="zh-CN" altLang="en-US"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72310" y="2281855"/>
            <a:ext cx="1415415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hào</a:t>
            </a:r>
            <a:endParaRPr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47515" y="3523280"/>
            <a:ext cx="1384300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shǔ</a:t>
            </a:r>
            <a:endParaRPr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21680" y="1040130"/>
            <a:ext cx="1276350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dòu</a:t>
            </a:r>
            <a:endParaRPr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44065" y="4764705"/>
            <a:ext cx="1081405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40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pù</a:t>
            </a:r>
            <a:endParaRPr sz="40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内容占位符 2"/>
          <p:cNvSpPr>
            <a:spLocks noGrp="1"/>
          </p:cNvSpPr>
          <p:nvPr/>
        </p:nvSpPr>
        <p:spPr>
          <a:xfrm>
            <a:off x="5376545" y="2778125"/>
            <a:ext cx="3014980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sz="4000" b="1">
                <a:solidFill>
                  <a:srgbClr val="730D68"/>
                </a:solidFill>
                <a:latin typeface="+mn-ea"/>
                <a:cs typeface="宋体" panose="02010600030101010101" pitchFamily="2" charset="-122"/>
                <a:sym typeface="+mn-ea"/>
              </a:rPr>
              <a:t>好：喜爱。</a:t>
            </a:r>
            <a:endParaRPr lang="zh-CN" sz="4000" b="1">
              <a:solidFill>
                <a:srgbClr val="730D68"/>
              </a:solidFill>
              <a:latin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" name="内容占位符 2"/>
          <p:cNvSpPr>
            <a:spLocks noGrp="1"/>
          </p:cNvSpPr>
          <p:nvPr/>
        </p:nvSpPr>
        <p:spPr>
          <a:xfrm>
            <a:off x="5376545" y="4052570"/>
            <a:ext cx="2951480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sz="4000" b="1">
                <a:solidFill>
                  <a:srgbClr val="730D68"/>
                </a:solidFill>
                <a:latin typeface="+mn-ea"/>
                <a:cs typeface="宋体" panose="02010600030101010101" pitchFamily="2" charset="-122"/>
                <a:sym typeface="+mn-ea"/>
              </a:rPr>
              <a:t>数：计算。</a:t>
            </a:r>
            <a:endParaRPr lang="zh-CN" sz="4000" b="1">
              <a:solidFill>
                <a:srgbClr val="730D68"/>
              </a:solidFill>
              <a:latin typeface="+mn-ea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内容占位符 2"/>
          <p:cNvSpPr>
            <a:spLocks noGrp="1"/>
          </p:cNvSpPr>
          <p:nvPr/>
        </p:nvSpPr>
        <p:spPr>
          <a:xfrm>
            <a:off x="5376545" y="5327015"/>
            <a:ext cx="2880360" cy="647700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sz="4000" b="1">
                <a:solidFill>
                  <a:srgbClr val="730D68"/>
                </a:solidFill>
                <a:latin typeface="+mn-ea"/>
                <a:cs typeface="宋体" panose="02010600030101010101" pitchFamily="2" charset="-122"/>
                <a:sym typeface="+mn-ea"/>
              </a:rPr>
              <a:t>曝：晒。</a:t>
            </a:r>
            <a:endParaRPr lang="zh-CN" sz="4000" b="1">
              <a:solidFill>
                <a:srgbClr val="730D68"/>
              </a:solidFill>
              <a:latin typeface="+mn-ea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/>
      <p:bldP spid="9" grpId="0"/>
      <p:bldP spid="10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68630"/>
            <a:ext cx="8229600" cy="858520"/>
          </a:xfrm>
        </p:spPr>
        <p:txBody>
          <a:bodyPr>
            <a:normAutofit/>
          </a:bodyPr>
          <a:lstStyle/>
          <a:p>
            <a:r>
              <a:rPr lang="zh-CN" altLang="en-US" sz="3600" b="1" kern="0" spc="500">
                <a:solidFill>
                  <a:schemeClr val="tx2"/>
                </a:solidFill>
                <a:uFillTx/>
              </a:rPr>
              <a:t>书</a:t>
            </a:r>
            <a:r>
              <a:rPr lang="zh-CN" altLang="en-US" sz="3600" b="1" kern="0" spc="500">
                <a:solidFill>
                  <a:srgbClr val="FF0000"/>
                </a:solidFill>
                <a:uFillTx/>
              </a:rPr>
              <a:t>/</a:t>
            </a:r>
            <a:r>
              <a:rPr lang="zh-CN" altLang="en-US" sz="3600" b="1" kern="0" spc="500">
                <a:solidFill>
                  <a:schemeClr val="tx2"/>
                </a:solidFill>
                <a:uFillTx/>
              </a:rPr>
              <a:t>戴嵩画牛</a:t>
            </a:r>
            <a:endParaRPr lang="zh-CN" altLang="en-US" sz="3600" b="1" kern="0" spc="500">
              <a:solidFill>
                <a:schemeClr val="tx2"/>
              </a:solidFill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13180"/>
            <a:ext cx="8229600" cy="5437505"/>
          </a:xfrm>
        </p:spPr>
        <p:txBody>
          <a:bodyPr>
            <a:noAutofit/>
          </a:bodyPr>
          <a:lstStyle/>
          <a:p>
            <a:pPr marL="0" indent="965200" algn="just" fontAlgn="auto">
              <a:spcBef>
                <a:spcPct val="0"/>
              </a:spcBef>
              <a:buNone/>
            </a:pP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蜀中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有杜处士，好书画，所宝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以百数。有戴嵩《牛》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一轴，尤所爱，锦囊玉轴，常以自随。</a:t>
            </a:r>
            <a:endParaRPr sz="3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965200" algn="just" fontAlgn="auto">
              <a:spcBef>
                <a:spcPct val="0"/>
              </a:spcBef>
              <a:buNone/>
            </a:pP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一日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曝书画，有一牧童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见之，拊掌大笑，曰：“此画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斗牛也。牛斗，力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在角，尾</a:t>
            </a:r>
            <a:r>
              <a:rPr sz="3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搐入两股间，今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掉尾而斗，谬矣。”处士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笑而然之。古语有云：“耕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当问奴，织</a:t>
            </a:r>
            <a:r>
              <a:rPr sz="3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当问婢。”不可改也。</a:t>
            </a:r>
            <a:endParaRPr lang="zh-CN" altLang="en-US" sz="3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" y="126722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-36830" y="27305"/>
            <a:ext cx="2649220" cy="641350"/>
            <a:chOff x="-58" y="43"/>
            <a:chExt cx="4172" cy="1010"/>
          </a:xfrm>
        </p:grpSpPr>
        <p:pic>
          <p:nvPicPr>
            <p:cNvPr id="5" name="图片 4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82" y="173"/>
              <a:ext cx="217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读一读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36830" y="27305"/>
            <a:ext cx="2649855" cy="641350"/>
            <a:chOff x="-58" y="43"/>
            <a:chExt cx="4173" cy="1010"/>
          </a:xfrm>
        </p:grpSpPr>
        <p:pic>
          <p:nvPicPr>
            <p:cNvPr id="5" name="图片 4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9" y="173"/>
              <a:ext cx="33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合作学习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899160"/>
            <a:ext cx="8229600" cy="858520"/>
          </a:xfrm>
        </p:spPr>
        <p:txBody>
          <a:bodyPr>
            <a:normAutofit/>
          </a:bodyPr>
          <a:lstStyle/>
          <a:p>
            <a:r>
              <a:rPr lang="zh-CN" altLang="en-US" sz="3600" b="1" kern="0" spc="500">
                <a:solidFill>
                  <a:schemeClr val="tx2"/>
                </a:solidFill>
                <a:uFillTx/>
              </a:rPr>
              <a:t>小组学习要求</a:t>
            </a:r>
            <a:endParaRPr lang="zh-CN" altLang="en-US" sz="3600" b="1" kern="0" spc="500">
              <a:solidFill>
                <a:schemeClr val="tx2"/>
              </a:solidFill>
              <a:uFillTx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57200" y="1743710"/>
            <a:ext cx="8568690" cy="3661410"/>
          </a:xfrm>
        </p:spPr>
        <p:txBody>
          <a:bodyPr>
            <a:noAutofit/>
          </a:bodyPr>
          <a:lstStyle/>
          <a:p>
            <a:pPr marL="0" indent="0" algn="just" fontAlgn="auto">
              <a:lnSpc>
                <a:spcPct val="130000"/>
              </a:lnSpc>
              <a:spcBef>
                <a:spcPct val="0"/>
              </a:spcBef>
              <a:buNone/>
            </a:pPr>
            <a:r>
              <a:rPr lang="en-US"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、借助注释联系上下文，和同桌说说</a:t>
            </a:r>
            <a:endParaRPr lang="zh-CN" altLang="en-US" sz="3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 fontAlgn="auto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每句话的意思。</a:t>
            </a:r>
            <a:endParaRPr lang="zh-CN" altLang="en-US" sz="3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 fontAlgn="auto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、学习的时候遇到不懂的问题打上问</a:t>
            </a:r>
            <a:endParaRPr lang="zh-CN" altLang="en-US" sz="3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 fontAlgn="auto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号，并和同学交流交流。</a:t>
            </a:r>
            <a:endParaRPr lang="zh-CN" altLang="en-US" sz="3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" y="169775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62735"/>
            <a:ext cx="8229600" cy="2216150"/>
          </a:xfrm>
        </p:spPr>
        <p:txBody>
          <a:bodyPr>
            <a:noAutofit/>
          </a:bodyPr>
          <a:lstStyle/>
          <a:p>
            <a:pPr marL="0" indent="111760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sz="4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此画斗牛也。牛斗，力在角，尾搐入两股间，今乃掉尾而斗，谬矣。”</a:t>
            </a:r>
            <a:endParaRPr lang="zh-CN" altLang="en-US" sz="4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70" b="7922"/>
          <a:stretch>
            <a:fillRect/>
          </a:stretch>
        </p:blipFill>
        <p:spPr bwMode="auto">
          <a:xfrm>
            <a:off x="28575" y="2684145"/>
            <a:ext cx="4680461" cy="3086735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3952" t="14569" r="1860"/>
          <a:stretch>
            <a:fillRect/>
          </a:stretch>
        </p:blipFill>
        <p:spPr>
          <a:xfrm>
            <a:off x="4737100" y="2684145"/>
            <a:ext cx="4373245" cy="3086735"/>
          </a:xfrm>
          <a:prstGeom prst="rect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5" name="文本框 4"/>
          <p:cNvSpPr txBox="1"/>
          <p:nvPr/>
        </p:nvSpPr>
        <p:spPr>
          <a:xfrm>
            <a:off x="2929890" y="1214120"/>
            <a:ext cx="328422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6600" b="1">
                <a:latin typeface="+mn-ea"/>
              </a:rPr>
              <a:t>斗牛图</a:t>
            </a:r>
            <a:endParaRPr lang="zh-CN" altLang="en-US" sz="6600" b="1">
              <a:latin typeface="+mn-e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9080" y="3636010"/>
            <a:ext cx="8618220" cy="2454275"/>
          </a:xfrm>
        </p:spPr>
        <p:txBody>
          <a:bodyPr>
            <a:noAutofit/>
          </a:bodyPr>
          <a:lstStyle/>
          <a:p>
            <a:pPr marL="0" indent="863600" algn="just" fontAlgn="auto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sz="3400" b="1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四川有个杜处士，喜爱书画，他所珍藏的书画数以百计（有几百种）。其中有一幅是戴嵩画的牛，杜处士尤其珍爱。他用玉做了画轴，用锦囊装起来，经常随身带着。</a:t>
            </a:r>
            <a:endParaRPr sz="3400" b="1">
              <a:solidFill>
                <a:srgbClr val="0000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36830" y="27305"/>
            <a:ext cx="2649220" cy="641350"/>
            <a:chOff x="-58" y="43"/>
            <a:chExt cx="4172" cy="1010"/>
          </a:xfrm>
        </p:grpSpPr>
        <p:pic>
          <p:nvPicPr>
            <p:cNvPr id="5" name="图片 4" descr="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58" y="43"/>
              <a:ext cx="4173" cy="101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08" y="173"/>
              <a:ext cx="16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+mn-ea"/>
                </a:rPr>
                <a:t>译文</a:t>
              </a:r>
              <a:endParaRPr lang="zh-CN" altLang="en-US" sz="2800" b="1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" name="内容占位符 2"/>
          <p:cNvSpPr>
            <a:spLocks noGrp="1"/>
          </p:cNvSpPr>
          <p:nvPr/>
        </p:nvSpPr>
        <p:spPr>
          <a:xfrm>
            <a:off x="453390" y="1202690"/>
            <a:ext cx="8229600" cy="2261235"/>
          </a:xfrm>
          <a:prstGeom prst="rect">
            <a:avLst/>
          </a:prstGeom>
        </p:spPr>
        <p:txBody>
          <a:bodyPr vert="horz" rtlCol="0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" panose="05000000000000000000" charset="0"/>
              <a:buChar char="l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965200" algn="just" fontAlgn="auto">
              <a:lnSpc>
                <a:spcPct val="110000"/>
              </a:lnSpc>
              <a:spcBef>
                <a:spcPct val="0"/>
              </a:spcBef>
              <a:buNone/>
            </a:pPr>
            <a:r>
              <a:rPr sz="3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蜀中有杜处士，好书画，所宝以百数。有戴嵩《牛》一轴，尤所爱，锦囊玉轴，常以自随。</a:t>
            </a:r>
            <a:endParaRPr lang="zh-CN" altLang="en-US" sz="3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1400</Words>
  <Application>WPS 演示</Application>
  <PresentationFormat>On-screen Show (4:3)</PresentationFormat>
  <Paragraphs>182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Wingdings 2</vt:lpstr>
      <vt:lpstr>Arial</vt:lpstr>
      <vt:lpstr>Wingdings</vt:lpstr>
      <vt:lpstr>楷体</vt:lpstr>
      <vt:lpstr>Franklin Gothic Book</vt:lpstr>
      <vt:lpstr>微软雅黑</vt:lpstr>
      <vt:lpstr>Franklin Gothic Medium</vt:lpstr>
      <vt:lpstr>黑体</vt:lpstr>
      <vt:lpstr>Arial Unicode MS</vt:lpstr>
      <vt:lpstr>Calibri</vt:lpstr>
      <vt:lpstr>暗香扑面</vt:lpstr>
      <vt:lpstr>书戴嵩画牛</vt:lpstr>
      <vt:lpstr>PowerPoint 演示文稿</vt:lpstr>
      <vt:lpstr>PowerPoint 演示文稿</vt:lpstr>
      <vt:lpstr>PowerPoint 演示文稿</vt:lpstr>
      <vt:lpstr>书/戴嵩画牛</vt:lpstr>
      <vt:lpstr>小组学习要求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我能发挥想象，生动地讲故事！</vt:lpstr>
      <vt:lpstr>这篇课文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2021-04-16T18:06:00Z</cp:lastPrinted>
  <dcterms:created xsi:type="dcterms:W3CDTF">2021-04-16T18:06:00Z</dcterms:created>
  <dcterms:modified xsi:type="dcterms:W3CDTF">2021-11-05T05:28:01Z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F0FDEB3F45E746A3A3C57C06A74CFA99</vt:lpwstr>
  </property>
  <property fmtid="{D5CDD505-2E9C-101B-9397-08002B2CF9AE}" pid="7" name="KSOProductBuildVer">
    <vt:lpwstr>2052-11.1.0.10938</vt:lpwstr>
  </property>
</Properties>
</file>